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Fugaz One"/>
      <p:regular r:id="rId21"/>
    </p:embeddedFont>
    <p:embeddedFont>
      <p:font typeface="Ultra"/>
      <p:regular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2A8235-8457-4C09-A4AD-4D3D8CB8506E}">
  <a:tblStyle styleId="{A92A8235-8457-4C09-A4AD-4D3D8CB850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22" Type="http://schemas.openxmlformats.org/officeDocument/2006/relationships/font" Target="fonts/Ultra-regular.fntdata"/><Relationship Id="rId10" Type="http://schemas.openxmlformats.org/officeDocument/2006/relationships/slide" Target="slides/slide5.xml"/><Relationship Id="rId21" Type="http://schemas.openxmlformats.org/officeDocument/2006/relationships/font" Target="fonts/Fugaz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4md_A059JRc" TargetMode="External"/><Relationship Id="rId3" Type="http://schemas.openxmlformats.org/officeDocument/2006/relationships/hyperlink" Target="https://www.theatlantic.com/video/index/474588/why-empathy-is-a-bad-thing/" TargetMode="External"/><Relationship Id="rId4" Type="http://schemas.openxmlformats.org/officeDocument/2006/relationships/hyperlink" Target="https://www.theatlantic.com/video/index/474588/why-empathy-is-a-bad-thing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salon.com/2014/11/08/the_one_thing_that_could_save_the_world_why_we_need_empathy_now_more_than_ever/" TargetMode="External"/><Relationship Id="rId3" Type="http://schemas.openxmlformats.org/officeDocument/2006/relationships/hyperlink" Target="http://bigthink.com/21st-century-spirituality/the-case-against-empathy-2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MmnO5QxYa_Z_59UkJ4Ul04sMGtBv8MnnowvvFBv0CUQ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23411f3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23411f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be64e23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be64e23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d2c3900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d2c3900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BQ2,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f2ee1e6a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f2ee1e6a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Encourage students to consider the roles of important ethical influences in their lives, and the result of these influences - family, religion, a role-model, art and literature, instinct, etc.,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1ef5a18b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1ef5a18b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The dictionary definition seems to suggest that it is (more) a shared concern - by definition, agreement is based on what works for a group or profession. </a:t>
            </a:r>
            <a:endParaRPr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Although ‘individual’ is mentioned, we can’t operate in isolation when it comes to moral choices</a:t>
            </a:r>
            <a:endParaRPr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Proxima Nova"/>
              <a:buChar char="●"/>
            </a:pPr>
            <a:r>
              <a:rPr i="1" lang="en-GB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(Source - Collins English Dictionary – Complete and Unabridged, 12th Edition 2014 © HarperCollins Publishers 1991, 1994, 1998, 2000, 2003, 2006, 2007, 2009, 2011, 2014)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e4d10d7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e4d10d7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Proxima Nova"/>
              <a:buChar char="●"/>
            </a:pPr>
            <a:r>
              <a:rPr b="1" lang="en-GB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Discretion advised - very strong scene.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Obviously n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ot a real-life situation. But the students should be able to link it to moral decisions they have made that have been resolved via gut feelings, intuition, and emotion - based on personal feelings. This isn’t always the best approach - Pitt’s character is unable to get beyond these feeling and make the ‘right’ ethical decision. Having said that, 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perhaps ethical decision making via our feelings and intuition is an essential part of producing ethical knowledge.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Also worth mentioning the link here between the arts and ethics - using the former to explore the latter.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758bec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758bec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Refer to whether examples are hypothetical or real, giving more credit for the latter, and reminding students that this is what we like to see in TOK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f2ee1e6a_0_1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f2ee1e6a_0_1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Video 1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Obama’s much-discussed phrase suggests that the main problem in the world is a lack of empathy. We need, in his view, to follow a much more empathetic approach in order to solve moral problems more effectively.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Video 2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Paul Bloom’s position is that empathy does more harm than good, as it causes us to act without much consideration of the long-term consequences. He feels we need to approach ethics in a colder, more calculated way.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Bloom’s approach is much more rational, and means that we need to separate ourselves from others, and calculate the effects of ethical decision-making. You can see an alternative Paul Bloom video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Note that the best students may manage to reconcile both approaches - perhaps Obama’s works for more day-to-day ethical decision making, Blooms for bigger decisions, or governmental policy.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1cb3ab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91cb3a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Further articles - supporting Obama’s position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, supporting Bloom’s position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Note - this section of the lesson is designed for a longer session. Avoid if you have a shorter period of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be64e231e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be64e231e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f2ee1e6a_0_2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f2ee1e6a_0_2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BQ2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2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24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28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30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307825"/>
            <a:ext cx="8016300" cy="1154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546950"/>
            <a:ext cx="6927000" cy="201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33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11294A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25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24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8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thefreedictionary.com/meta-ethics" TargetMode="External"/><Relationship Id="rId4" Type="http://schemas.openxmlformats.org/officeDocument/2006/relationships/hyperlink" Target="http://www.thefreedictionary.com/meta-ethic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1giVzxyoclE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4md_A059JRc" TargetMode="External"/><Relationship Id="rId5" Type="http://schemas.openxmlformats.org/officeDocument/2006/relationships/hyperlink" Target="https://www.theatlantic.com/video/index/474588/why-empathy-is-a-bad-thin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>
            <p:ph type="ctrTitle"/>
          </p:nvPr>
        </p:nvSpPr>
        <p:spPr>
          <a:xfrm>
            <a:off x="952075" y="1317375"/>
            <a:ext cx="7268100" cy="22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Fugaz One"/>
                <a:ea typeface="Fugaz One"/>
                <a:cs typeface="Fugaz One"/>
                <a:sym typeface="Fugaz One"/>
              </a:rPr>
              <a:t>HELPING THE CHICKENS</a:t>
            </a:r>
            <a:endParaRPr sz="80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06" name="Google Shape;106;p22"/>
          <p:cNvSpPr txBox="1"/>
          <p:nvPr>
            <p:ph idx="1" type="subTitle"/>
          </p:nvPr>
        </p:nvSpPr>
        <p:spPr>
          <a:xfrm>
            <a:off x="819325" y="3912775"/>
            <a:ext cx="7459800" cy="8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compare and contrast different ways way in which we build our moral frameworks</a:t>
            </a:r>
            <a:endParaRPr i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7" name="Google Shape;107;p22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BQ2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Values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4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a </a:t>
            </a:r>
            <a:r>
              <a:rPr b="1" i="1" lang="en-GB" sz="1400">
                <a:highlight>
                  <a:srgbClr val="FBD1E6"/>
                </a:highlight>
              </a:rPr>
              <a:t>specific IA prompt</a:t>
            </a:r>
            <a:endParaRPr i="1" sz="1400"/>
          </a:p>
        </p:txBody>
      </p:sp>
      <p:graphicFrame>
        <p:nvGraphicFramePr>
          <p:cNvPr id="170" name="Google Shape;170;p31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{A92A8235-8457-4C09-A4AD-4D3D8CB8506E}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IAP-19 (justification), IAP-32 (explanation), IAP-34 (values)</a:t>
                      </a:r>
                      <a:endParaRPr i="1" sz="11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6" name="Google Shape;176;p32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NoEvil1000.jpeg" id="113" name="Google Shape;113;p23"/>
          <p:cNvPicPr preferRelativeResize="0"/>
          <p:nvPr/>
        </p:nvPicPr>
        <p:blipFill rotWithShape="1">
          <a:blip r:embed="rId3">
            <a:alphaModFix/>
          </a:blip>
          <a:srcRect b="46268" l="0" r="0" t="0"/>
          <a:stretch/>
        </p:blipFill>
        <p:spPr>
          <a:xfrm>
            <a:off x="0" y="1915099"/>
            <a:ext cx="9144000" cy="32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>
            <p:ph type="title"/>
          </p:nvPr>
        </p:nvSpPr>
        <p:spPr>
          <a:xfrm>
            <a:off x="273300" y="392550"/>
            <a:ext cx="8016300" cy="61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15450"/>
            <a:ext cx="79395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/>
              <a:t>How did you develop the ability to ‘morally navigate’ the world?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500650"/>
            <a:ext cx="3248100" cy="1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Defining ethics 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828400" y="427025"/>
            <a:ext cx="4996200" cy="4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ethics</a:t>
            </a:r>
            <a:endParaRPr b="1" sz="1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04040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ˈɛθɪks</a:t>
            </a:r>
            <a:r>
              <a:rPr lang="en-GB" sz="1000">
                <a:solidFill>
                  <a:srgbClr val="404040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404040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i="1"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(Philosophy) (</a:t>
            </a:r>
            <a:r>
              <a:rPr i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functioning as singular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 the philosophical study of the moral </a:t>
            </a:r>
            <a:r>
              <a:rPr b="1" lang="en-GB" sz="1400">
                <a:solidFill>
                  <a:srgbClr val="CC4125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of human conduct and of the rules and principles that ought to govern it; moral philosophy. See also </a:t>
            </a:r>
            <a:r>
              <a:rPr lang="en-GB" sz="1400">
                <a:solidFill>
                  <a:srgbClr val="2484C6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meta-ethics</a:t>
            </a:r>
            <a:endParaRPr sz="1400">
              <a:solidFill>
                <a:srgbClr val="2484C6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i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functioning as plural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 a social, religious, or civil code of behaviour considered correct, esp that of a particular group, profession, or individual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i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functioning as plural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 the moral fitness of a decision, course of action, etc: </a:t>
            </a:r>
            <a:r>
              <a:rPr i="1" lang="en-GB" sz="1400">
                <a:solidFill>
                  <a:srgbClr val="966A00"/>
                </a:solidFill>
                <a:latin typeface="Arial"/>
                <a:ea typeface="Arial"/>
                <a:cs typeface="Arial"/>
                <a:sym typeface="Arial"/>
              </a:rPr>
              <a:t>he doubted the ethics of their verdict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ˈethicist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eˈthician</a:t>
            </a:r>
            <a:r>
              <a:rPr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i="1"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 txBox="1"/>
          <p:nvPr/>
        </p:nvSpPr>
        <p:spPr>
          <a:xfrm>
            <a:off x="311700" y="1953350"/>
            <a:ext cx="3276000" cy="26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the dictionary definition of ‘ethics’. 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Where does the definition seem to place the </a:t>
            </a:r>
            <a:r>
              <a:rPr b="1" lang="en-GB" sz="20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responsibility</a:t>
            </a:r>
            <a:r>
              <a:rPr lang="en-GB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for ethics - on individuals, or groups of knowers?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286550" y="544425"/>
            <a:ext cx="3358500" cy="11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Ethical decision-making in the arts</a:t>
            </a:r>
            <a:endParaRPr b="0" sz="23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accent2"/>
              </a:solidFill>
            </a:endParaRPr>
          </a:p>
        </p:txBody>
      </p:sp>
      <p:pic>
        <p:nvPicPr>
          <p:cNvPr descr="Se7en end scene with Kevin Spacey, Brad Pitt, Morgan Freeman, and the Box." id="128" name="Google Shape;128;p25" title="SE7EN Scene - &quot;The Box&quot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6850" y="544425"/>
            <a:ext cx="5154250" cy="38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277950" y="2010975"/>
            <a:ext cx="32952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Watch the clip from the movie </a:t>
            </a:r>
            <a:r>
              <a:rPr b="1" i="1" lang="en-GB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Se7en</a:t>
            </a:r>
            <a:r>
              <a:rPr lang="en-GB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 Discretion advised!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what way is Brad Pitt’s character forced choose between doing what is right for the group, and what is right for him personally?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Does this lead to the ‘right’ ethical decision? 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23377" l="0" r="0" t="23382"/>
          <a:stretch/>
        </p:blipFill>
        <p:spPr>
          <a:xfrm>
            <a:off x="2705775" y="-9"/>
            <a:ext cx="64382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>
            <p:ph type="title"/>
          </p:nvPr>
        </p:nvSpPr>
        <p:spPr>
          <a:xfrm>
            <a:off x="172200" y="306325"/>
            <a:ext cx="2355000" cy="75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‘Empathy’</a:t>
            </a:r>
            <a:endParaRPr b="0"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172200" y="1179375"/>
            <a:ext cx="2355000" cy="3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it mean when we say ‘using empathy’ to understand something?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Give an explanation, supported by examples of how empathy might give us an insight into other people’s experiences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How important is it to use our empathy when making decisions (ethical or otherwise)?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hics2725.jpeg" id="141" name="Google Shape;141;p27"/>
          <p:cNvPicPr preferRelativeResize="0"/>
          <p:nvPr/>
        </p:nvPicPr>
        <p:blipFill rotWithShape="1">
          <a:blip r:embed="rId3">
            <a:alphaModFix amt="60000"/>
          </a:blip>
          <a:srcRect b="0" l="29561" r="29557" t="0"/>
          <a:stretch/>
        </p:blipFill>
        <p:spPr>
          <a:xfrm>
            <a:off x="0" y="0"/>
            <a:ext cx="35126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307825"/>
            <a:ext cx="31080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Ultra"/>
                <a:ea typeface="Ultra"/>
                <a:cs typeface="Ultra"/>
                <a:sym typeface="Ultra"/>
              </a:rPr>
              <a:t>The role of empathy in ethics</a:t>
            </a:r>
            <a:endParaRPr b="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1. Watch </a:t>
            </a:r>
            <a:r>
              <a:rPr b="1" lang="en-GB" sz="2200" u="sng">
                <a:solidFill>
                  <a:schemeClr val="hlink"/>
                </a:solidFill>
                <a:hlinkClick r:id="rId4"/>
              </a:rPr>
              <a:t>the video</a:t>
            </a:r>
            <a:r>
              <a:rPr b="1" lang="en-GB" sz="2200"/>
              <a:t> featuring Barack Obama</a:t>
            </a:r>
            <a:endParaRPr b="1"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/>
              <a:t>What does he mean by the term ‘empathy deficit’ - and what the implications of this in terms of making moral decisions?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200"/>
              <a:t>2. Watch </a:t>
            </a:r>
            <a:r>
              <a:rPr b="1" lang="en-GB" sz="2200" u="sng">
                <a:solidFill>
                  <a:schemeClr val="hlink"/>
                </a:solidFill>
                <a:hlinkClick r:id="rId5"/>
              </a:rPr>
              <a:t>the video</a:t>
            </a:r>
            <a:r>
              <a:rPr b="1" lang="en-GB" sz="2200"/>
              <a:t> by Paul Bloom</a:t>
            </a:r>
            <a:endParaRPr b="1"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/>
              <a:t>How is his position different from Obama’s?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291875" y="406900"/>
            <a:ext cx="4938000" cy="12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Obama and Bloom in conversation</a:t>
            </a:r>
            <a:endParaRPr b="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291975" y="1854950"/>
            <a:ext cx="4938000" cy="31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In pairs, imagine a conversation between Barack Obama and Paul Bloom about the role of empathy in ethics.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/>
              <a:t>Use the two further articles to help you script this conversation.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700"/>
              <a:t>Add as much detail as you can to make your two positions accurate, including references to ethical issues currently going on in the world.</a:t>
            </a:r>
            <a:endParaRPr sz="1700"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550" y="152400"/>
            <a:ext cx="358063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/>
              <a:t>Related exhibition prompt</a:t>
            </a:r>
            <a:r>
              <a:rPr lang="en-GB" sz="2300"/>
              <a:t> </a:t>
            </a:r>
            <a:r>
              <a:rPr i="1" lang="en-GB" sz="2300"/>
              <a:t>What constitutes a good claim (IAP-19)?</a:t>
            </a:r>
            <a:endParaRPr i="1" sz="2300"/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Refer to the ideas from this lesson to answer this question.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For example, does ‘empathy’ strengthen or weaken a claim?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en-GB" sz="2300"/>
              <a:t>Think about objects which might help to illustrate your answer.</a:t>
            </a:r>
            <a:endParaRPr b="1"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itB725.jpeg" id="162" name="Google Shape;162;p30"/>
          <p:cNvPicPr preferRelativeResize="0"/>
          <p:nvPr/>
        </p:nvPicPr>
        <p:blipFill rotWithShape="1">
          <a:blip r:embed="rId3">
            <a:alphaModFix/>
          </a:blip>
          <a:srcRect b="42002" l="0" r="0" t="21653"/>
          <a:stretch/>
        </p:blipFill>
        <p:spPr>
          <a:xfrm>
            <a:off x="0" y="0"/>
            <a:ext cx="9144003" cy="220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02800" y="2638375"/>
            <a:ext cx="8478900" cy="19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Does empathy help or hinder us as we make ethical decisions (are you an Obama-ite or a Bloom-ite)?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What is (/should be) the role of empathy in the construction of our moral framework?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